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89" r:id="rId3"/>
    <p:sldId id="327" r:id="rId4"/>
    <p:sldId id="319" r:id="rId5"/>
    <p:sldId id="329" r:id="rId6"/>
    <p:sldId id="328" r:id="rId7"/>
    <p:sldId id="290" r:id="rId8"/>
    <p:sldId id="334" r:id="rId9"/>
    <p:sldId id="335" r:id="rId10"/>
    <p:sldId id="336" r:id="rId11"/>
    <p:sldId id="337" r:id="rId12"/>
    <p:sldId id="338" r:id="rId13"/>
    <p:sldId id="342" r:id="rId14"/>
    <p:sldId id="339" r:id="rId15"/>
    <p:sldId id="330" r:id="rId16"/>
    <p:sldId id="331" r:id="rId17"/>
    <p:sldId id="332" r:id="rId18"/>
    <p:sldId id="333" r:id="rId19"/>
    <p:sldId id="340" r:id="rId20"/>
    <p:sldId id="341" r:id="rId21"/>
    <p:sldId id="343" r:id="rId22"/>
    <p:sldId id="344" r:id="rId23"/>
  </p:sldIdLst>
  <p:sldSz cx="12192000" cy="6858000"/>
  <p:notesSz cx="6858000" cy="9144000"/>
  <p:embeddedFontLst>
    <p:embeddedFont>
      <p:font typeface="MS PGothic" panose="020B0600070205080204" pitchFamily="34" charset="-128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NeverMind Hand" pitchFamily="2" charset="0"/>
      <p:regular r:id="rId40"/>
      <p:bold r:id="rId41"/>
    </p:embeddedFont>
    <p:embeddedFont>
      <p:font typeface="Yu Gothic UI Semibold" panose="020B0700000000000000" pitchFamily="34" charset="-128"/>
      <p:bold r:id="rId42"/>
    </p:embeddedFont>
    <p:embeddedFont>
      <p:font typeface="華康少女文字W5" panose="040F0509000000000000" pitchFamily="81" charset="-120"/>
      <p:regular r:id="rId43"/>
    </p:embeddedFont>
    <p:embeddedFont>
      <p:font typeface="微軟正黑體" panose="020B0604030504040204" pitchFamily="34" charset="-120"/>
      <p:regular r:id="rId44"/>
      <p:bold r:id="rId4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1AA90BE-5B59-4B63-9934-1395BDA3995C}">
          <p14:sldIdLst>
            <p14:sldId id="289"/>
            <p14:sldId id="327"/>
            <p14:sldId id="319"/>
            <p14:sldId id="329"/>
            <p14:sldId id="328"/>
            <p14:sldId id="290"/>
            <p14:sldId id="334"/>
            <p14:sldId id="335"/>
            <p14:sldId id="336"/>
            <p14:sldId id="337"/>
            <p14:sldId id="338"/>
            <p14:sldId id="342"/>
            <p14:sldId id="339"/>
          </p14:sldIdLst>
        </p14:section>
        <p14:section name="IP header" id="{A570217A-92CE-4AF9-A676-535AF1575EC1}">
          <p14:sldIdLst>
            <p14:sldId id="330"/>
            <p14:sldId id="331"/>
            <p14:sldId id="332"/>
            <p14:sldId id="333"/>
            <p14:sldId id="340"/>
            <p14:sldId id="341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75878" autoAdjust="0"/>
  </p:normalViewPr>
  <p:slideViewPr>
    <p:cSldViewPr snapToGrid="0">
      <p:cViewPr varScale="1">
        <p:scale>
          <a:sx n="87" d="100"/>
          <a:sy n="87" d="100"/>
        </p:scale>
        <p:origin x="12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65115-0C88-410E-A4BA-BF48DE3189A5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87656-30CF-4029-B248-617B0825F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79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6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網段你可以想成是市話的區碼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這是預設的子網路遮罩，</a:t>
            </a:r>
            <a:r>
              <a:rPr lang="en-US" altLang="zh-TW" dirty="0"/>
              <a:t>class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lang="zh-TW" altLang="en-US" dirty="0"/>
              <a:t>不能使用少於</a:t>
            </a:r>
            <a:r>
              <a:rPr lang="en-US" altLang="zh-TW" dirty="0"/>
              <a:t>/24</a:t>
            </a:r>
            <a:r>
              <a:rPr lang="zh-TW" altLang="en-US" dirty="0"/>
              <a:t>的遮罩，依此類推。等等會講如何自己切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https://zh.wikipedia.org/zh-tw/%E5%88%86%E7%B1%BB%E7%BD%91%E7%BB%9C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561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隨便舉例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61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358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因為原本的有級會造成大量</a:t>
            </a:r>
            <a:r>
              <a:rPr lang="en-US" altLang="zh-TW" dirty="0"/>
              <a:t>IP</a:t>
            </a:r>
            <a:r>
              <a:rPr lang="zh-TW" altLang="en-US" dirty="0"/>
              <a:t>浪費，</a:t>
            </a:r>
            <a:r>
              <a:rPr lang="en-US" altLang="zh-TW" dirty="0" err="1"/>
              <a:t>ISPu</a:t>
            </a:r>
            <a:r>
              <a:rPr lang="zh-TW" altLang="en-US" dirty="0"/>
              <a:t>也會這樣發送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25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649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version </a:t>
            </a:r>
            <a:r>
              <a:rPr lang="zh-TW" altLang="en-US" dirty="0"/>
              <a:t>到 </a:t>
            </a:r>
            <a:r>
              <a:rPr lang="en-US" altLang="zh-TW" dirty="0"/>
              <a:t>option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24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QOS:</a:t>
            </a:r>
            <a:r>
              <a:rPr lang="zh-TW" altLang="en-US" dirty="0"/>
              <a:t>幫封包上</a:t>
            </a:r>
            <a:r>
              <a:rPr lang="en-US" altLang="zh-TW" dirty="0"/>
              <a:t>12</a:t>
            </a:r>
            <a:r>
              <a:rPr lang="zh-TW" altLang="en-US" dirty="0"/>
              <a:t>道金牌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78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網路塞車有些封包會被丟棄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wiki</a:t>
            </a:r>
            <a:r>
              <a:rPr lang="zh-TW" altLang="en-US" dirty="0"/>
              <a:t>看的</a:t>
            </a:r>
            <a:endParaRPr lang="en-US" altLang="zh-TW" dirty="0"/>
          </a:p>
          <a:p>
            <a:r>
              <a:rPr lang="zh-TW" altLang="en-US" dirty="0"/>
              <a:t>剩下自己去看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075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網路塞車有些封包會被丟棄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wiki</a:t>
            </a:r>
            <a:r>
              <a:rPr lang="zh-TW" altLang="en-US" dirty="0"/>
              <a:t>看的</a:t>
            </a:r>
            <a:endParaRPr lang="en-US" altLang="zh-TW" dirty="0"/>
          </a:p>
          <a:p>
            <a:r>
              <a:rPr lang="zh-TW" altLang="en-US" dirty="0"/>
              <a:t>剩下自己去看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767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73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Internet </a:t>
            </a:r>
            <a:r>
              <a:rPr lang="en-US" altLang="zh-TW" sz="1200" b="1" cap="none" spc="0" dirty="0" err="1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Protocal</a:t>
            </a:r>
            <a:r>
              <a:rPr lang="zh-TW" altLang="en-US" sz="12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第四代</a:t>
            </a:r>
            <a:endParaRPr lang="zh-TW" altLang="en-US" sz="12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006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536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09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03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 </a:t>
            </a:r>
            <a:r>
              <a:rPr lang="en-US" altLang="zh-TW" dirty="0"/>
              <a:t>next hop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82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網段你可以想成是市話的區碼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137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From:</a:t>
            </a:r>
          </a:p>
          <a:p>
            <a:r>
              <a:rPr lang="en-US" altLang="zh-TW" dirty="0"/>
              <a:t>https://en.Wikipedia.org/wiki/Internet_Protocol_version_4#First_and_last_subnet_addresses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0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2^32</a:t>
            </a:r>
            <a:r>
              <a:rPr lang="zh-TW" altLang="en-US" dirty="0"/>
              <a:t>次方約</a:t>
            </a:r>
            <a:r>
              <a:rPr lang="en-US" altLang="zh-TW" dirty="0"/>
              <a:t>=43</a:t>
            </a:r>
            <a:r>
              <a:rPr lang="zh-TW" altLang="en-US" dirty="0"/>
              <a:t>億個位址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01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會使用第一個</a:t>
            </a:r>
            <a:r>
              <a:rPr lang="en-US" altLang="zh-TW" dirty="0"/>
              <a:t>Byte</a:t>
            </a:r>
            <a:r>
              <a:rPr lang="zh-TW" altLang="en-US" dirty="0"/>
              <a:t>決定用途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732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如果可以順利從</a:t>
            </a:r>
            <a:r>
              <a:rPr lang="en-US" altLang="zh-TW" dirty="0"/>
              <a:t>127</a:t>
            </a:r>
            <a:r>
              <a:rPr lang="zh-TW" altLang="en-US" dirty="0"/>
              <a:t>收到流量，代表網卡沒壞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local host</a:t>
            </a:r>
            <a:r>
              <a:rPr lang="zh-TW" altLang="en-US" dirty="0"/>
              <a:t>之類的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73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C175B0-0BEC-9795-2B7C-C2D14AE98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B490F9-B39C-1E2E-5255-9DBB24720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E66763-08C6-A966-7780-318D0833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03F1D-23A5-4570-A493-2A6791CC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22DDF-557E-495D-9A9C-399CAEB5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90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1BA9A-42F3-6978-601C-AC6D5279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EBA8C3-AE16-5C79-EC22-ECA7934A0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1B65A1-CFAB-7E49-9503-73851A12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8C7414-4531-4E01-001F-C1C90A50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F39168-8EF3-AF0E-5C60-F6B5E057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36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2A289A7-F34F-8D39-EAA1-9BC09F1E9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A7FEB6-9183-1D22-541E-892A2CC42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8FEFA6-C46F-096A-2FD8-CFEF8667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1553D2-7822-E413-64DE-1B539BDA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3DF845-AC25-71EE-55EF-4A3EDF0A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88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4D53C-7F01-30D1-5F99-A8EC6DA2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7AF528-55D3-7373-8E88-E5D1E723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2DBD-6E37-000A-A7A7-9156C01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E01C-16CF-061C-4543-222F369E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4A4FD-C8F8-8A9F-21F1-BD9B941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6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559F-0D94-6231-3602-86999B8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8BFBE-F501-4DE5-6977-14A5D8FA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966F5-A66A-4421-B370-B2F959B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14CFE-E308-7CB1-E5F3-07EF439E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85CB9-6CC5-3A39-0BC3-CB2F96E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3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161-659C-DABB-4616-85559A5E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10D91-62D5-2E80-7F67-A95D89C2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BCC89A-478D-A47A-C449-4415A72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3F635-1934-ECF0-4D81-2DA511D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517EE-10BE-9EC2-77C7-6154546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69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04D89-75FF-7AD3-317B-8E0EE3AF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E3F47-B803-B735-A157-9A30F2E1C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462A7-EE38-6540-A998-6A61A6532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3588E-7E57-FBC0-03D4-4022091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067EB6-3864-4C55-BEC0-A6E9A39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331BCC-5A7D-89D9-25DD-41760A33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27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281D-7763-C33D-3552-FA0CB3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D42B74-7332-2E51-87E1-EE06DDE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335F4-58B0-C202-7536-CC69AEFA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12A2A2-803D-4809-FF34-F0D6765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6BF5B5-A1C0-6668-7C51-0BE308040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BAAFA9-D8E7-9F3F-5D47-60A2B143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D91902-B2A7-656F-34AF-B8B3EC9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E25419-C114-5806-3C53-AF33E3E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3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F1F59-303C-F22D-1735-8CF63E8B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B44121-3B80-2C74-1DDB-58A9292B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C43923-5D16-F305-81FD-EF8511F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23F0AC-0384-3719-826E-264F5A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4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78B482-3446-ECDE-88C3-D45E4F96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B119B1-0FE3-F586-2F20-080719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79C6E7-15BB-A39E-1C39-E82C3CA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1DEF2-1BC0-5BCB-A4B5-9919AA21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16A8E-ED78-3818-8DA3-7409500A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CAE9-2360-A967-EA6A-9A2BACA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15A31-A59A-B3CA-97DA-F0F4710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45B6E-547A-2106-B5B7-88F44DB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C1229E-9499-2C3B-9592-598FE4A7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9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FEBF0-2C5A-74CE-F816-2B2815ED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18AF0-A9C1-4D72-2501-AAA443F71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D67CCF-006C-7467-D759-55329047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C66501-44AC-0BA7-DEB1-CBE0809A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064CC4-43A3-4576-4F64-4EF20AA1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212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F54D3-B92B-44E5-79A8-75C450B2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C0CB-7789-2266-04EC-1FB7E2FC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D580D3-BA7F-1218-4462-B79285C5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C4E61B-00C6-5896-BE70-FFC6EF8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5A514-C7AB-4381-5547-D1E4B292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30ABFC-150C-8936-DBB0-3C8F21C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96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6103E-239E-B027-1F54-4226AB2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2EB90-D693-6CA7-D263-AD2B2B2D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D5C04-2534-ECA6-43EE-C18BF1A6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F71E-FA32-5DD8-7183-902FC5E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F5484-795D-D803-0D4A-A311A46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1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69D52A-2BD6-FC0D-FD3B-241BD1228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CBACE-2CA8-2C41-BCCC-D744D7F6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2EF5E-60A3-0894-9DA7-A1D65AFA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8EF8-E883-6B5C-8398-DA3B5E98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1E06D-9B22-6749-0623-B29A329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64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63F8D-45A4-6DE4-303B-529A426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2453B6-3CA2-CECC-3AFE-2E15941BB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5E3CBE-C0C3-9147-B597-F5E2E541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B68F3D-8966-7DB4-AF35-16CD9C75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158779-8E9D-BD42-9AAD-B55CE9EF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89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38F32-1D0F-4F26-D49D-5D43385F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DE688-B45A-A431-5059-D0CFA888B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80A6BE-72E6-8EC6-2CE8-930681008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034E64-3660-795A-B33F-4F89FBEE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19CF8E-CD58-E212-20BE-0451940B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B1D37D-EBB1-08B0-FF80-551BA5CA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96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27259-49C0-D41E-D4E2-FE8B9626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D6F972-359C-731E-A1F1-9823ABF9B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6E713F-A3E3-496D-C59C-DB2E9A7D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3C54054-A515-7010-A0CD-DE0366430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71BED88-A604-E3C0-1F18-1F937BCC6D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D047E3C-1C23-0A5B-7010-1EA82F31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5FBB97F-1578-D6AB-DDDD-F939B1C1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DCA5BE-ED3A-70A1-12D9-A0D3C81B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39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275E9-EFEE-1B26-8FA5-36E9E2A0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982D2A-4412-3E2C-38B2-6CED8FB6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62EB4C-A2CE-BCE2-4003-9FAA6C00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290209-62A2-5165-5F73-5AB8833B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60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43EBA22-7E25-3AD0-AD07-E7E19EF2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BC10F3-84EA-B25C-0647-A508EC42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665102-9C78-C87D-EAC9-2E060A037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72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256B3-5857-2FBC-DCB7-18A21B6F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C80DE0-43BC-2C49-1D25-40424F3A1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099458-D33C-A4AE-C7D8-E99C0E0F0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A8C036-8765-EFD6-B6B7-6ADC4C61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B0DAE2-1326-6CF5-2361-0AC03616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10885C-3436-AF7D-1358-14419377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03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02C0E-BA3C-9C1A-DA06-CC4F7FFF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D3B20B4-0C74-0554-D28C-72CA50923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55EE6D-E64D-EFD2-DC2B-CF58B68A1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E4379C-C2F2-0736-BC57-AECB6240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32AA04-774E-8FC1-DA35-88206A64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6B0C52-8538-4FB5-E5BF-69B9C33F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05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3BF589A-9761-70BF-C0A0-721E718F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0EB9C4-8F63-936B-4890-6BCB9C99D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F8640-54DB-405F-D52A-70C2CB626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42D86F-C2DB-3C2C-86CC-5A8DBB333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2D7E87-408E-8C08-1C87-4D2697F49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7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989219-E47D-180C-7A22-0414058B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DDB0D7-4AC7-1226-75C9-0CB7E21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59C22-7435-8AA7-1975-C2F4E5960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6DF3-F9E1-450F-9BF1-D81D7EB6C373}" type="datetimeFigureOut">
              <a:rPr lang="zh-TW" altLang="en-US" smtClean="0"/>
              <a:t>2023/12/20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960ED-6A75-1AE4-F0E9-ACE1C9BE7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391C7-41A4-E94E-F6AB-118D39D25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1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notesSlide" Target="../notesSlides/notesSlide6.xml"/><Relationship Id="rId7" Type="http://schemas.openxmlformats.org/officeDocument/2006/relationships/slide" Target="slide1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openxmlformats.org/officeDocument/2006/relationships/slide" Target="slide16.xml"/><Relationship Id="rId5" Type="http://schemas.openxmlformats.org/officeDocument/2006/relationships/slide" Target="slide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729692-A41E-0444-35C8-D46C8C47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966" y="-718916"/>
            <a:ext cx="14427200" cy="8295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178100-9E94-82C9-0CBE-20088FF0853D}"/>
              </a:ext>
            </a:extLst>
          </p:cNvPr>
          <p:cNvSpPr/>
          <p:nvPr/>
        </p:nvSpPr>
        <p:spPr>
          <a:xfrm>
            <a:off x="-2616968" y="1124744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644D8B-0D45-FBFD-BEA1-D84DD008D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8B4EF-72F8-3C98-E245-4BED77440F5D}"/>
              </a:ext>
            </a:extLst>
          </p:cNvPr>
          <p:cNvSpPr/>
          <p:nvPr/>
        </p:nvSpPr>
        <p:spPr>
          <a:xfrm>
            <a:off x="6003634" y="1833527"/>
            <a:ext cx="1847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7000" cap="none" spc="0" dirty="0">
              <a:ln w="0"/>
              <a:solidFill>
                <a:srgbClr val="FF3300"/>
              </a:solidFill>
              <a:effectLst>
                <a:reflection blurRad="6350" stA="53000" endA="300" endPos="35500" dir="5400000" sy="-90000" algn="bl" rotWithShape="0"/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26227E-51ED-F1D2-E92A-3EB783FBAE16}"/>
              </a:ext>
            </a:extLst>
          </p:cNvPr>
          <p:cNvSpPr/>
          <p:nvPr/>
        </p:nvSpPr>
        <p:spPr>
          <a:xfrm>
            <a:off x="3258849" y="3131704"/>
            <a:ext cx="5859041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Internet Protocol</a:t>
            </a:r>
            <a:endParaRPr lang="zh-TW" altLang="en-US" sz="54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A61137-01B4-001C-6861-334FF1600A90}"/>
              </a:ext>
            </a:extLst>
          </p:cNvPr>
          <p:cNvSpPr/>
          <p:nvPr/>
        </p:nvSpPr>
        <p:spPr>
          <a:xfrm>
            <a:off x="2551793" y="1828012"/>
            <a:ext cx="7273146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月主題課程</a:t>
            </a:r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7000" b="1" dirty="0">
              <a:ln/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91170-27E1-2734-09D0-26DA4773F9E4}"/>
              </a:ext>
            </a:extLst>
          </p:cNvPr>
          <p:cNvSpPr/>
          <p:nvPr/>
        </p:nvSpPr>
        <p:spPr>
          <a:xfrm>
            <a:off x="4923306" y="4773950"/>
            <a:ext cx="2345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</a:t>
            </a:r>
            <a:r>
              <a:rPr lang="zh-TW" altLang="en-US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陳奕其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44E2F-938B-E997-C324-37531689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852" y="4886893"/>
            <a:ext cx="4257456" cy="3194938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EF8B197B-D0EF-5B0B-3690-194C5EFA78DC}"/>
              </a:ext>
            </a:extLst>
          </p:cNvPr>
          <p:cNvGrpSpPr/>
          <p:nvPr/>
        </p:nvGrpSpPr>
        <p:grpSpPr>
          <a:xfrm>
            <a:off x="9063990" y="5651744"/>
            <a:ext cx="3128010" cy="1206256"/>
            <a:chOff x="9014916" y="5051374"/>
            <a:chExt cx="3128010" cy="1206256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8586D54-15EC-43EB-889A-35307AB4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290" y1="68821" x2="11290" y2="68821"/>
                          <a14:foregroundMark x1="23754" y1="70342" x2="23754" y2="70342"/>
                          <a14:foregroundMark x1="35044" y1="71103" x2="35044" y2="71103"/>
                          <a14:foregroundMark x1="38856" y1="68061" x2="38856" y2="68061"/>
                          <a14:foregroundMark x1="33138" y1="59696" x2="35484" y2="79087"/>
                          <a14:foregroundMark x1="44282" y1="71483" x2="44428" y2="78707"/>
                          <a14:foregroundMark x1="70821" y1="70342" x2="70821" y2="71483"/>
                          <a14:foregroundMark x1="82991" y1="70342" x2="82991" y2="70342"/>
                          <a14:backgroundMark x1="10117" y1="32700" x2="10117" y2="43726"/>
                          <a14:backgroundMark x1="15689" y1="43726" x2="16569" y2="3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14916" y="5051374"/>
              <a:ext cx="3128010" cy="12062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23C9F4-6DC1-5252-6483-0D55EB00C0AC}"/>
                </a:ext>
              </a:extLst>
            </p:cNvPr>
            <p:cNvSpPr/>
            <p:nvPr/>
          </p:nvSpPr>
          <p:spPr>
            <a:xfrm>
              <a:off x="9157112" y="5055591"/>
              <a:ext cx="1146468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華康少女文字W5" panose="040F0509000000000000" pitchFamily="81" charset="-120"/>
                  <a:ea typeface="華康少女文字W5" panose="040F0509000000000000" pitchFamily="81" charset="-120"/>
                </a:rPr>
                <a:t>贊助商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2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遮罩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(classful)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D00BCB9-96E0-115A-D23C-F15075472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244060"/>
              </p:ext>
            </p:extLst>
          </p:nvPr>
        </p:nvGraphicFramePr>
        <p:xfrm>
          <a:off x="680800" y="2618840"/>
          <a:ext cx="9311324" cy="358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149">
                  <a:extLst>
                    <a:ext uri="{9D8B030D-6E8A-4147-A177-3AD203B41FA5}">
                      <a16:colId xmlns:a16="http://schemas.microsoft.com/office/drawing/2014/main" val="537634392"/>
                    </a:ext>
                  </a:extLst>
                </a:gridCol>
                <a:gridCol w="1788149">
                  <a:extLst>
                    <a:ext uri="{9D8B030D-6E8A-4147-A177-3AD203B41FA5}">
                      <a16:colId xmlns:a16="http://schemas.microsoft.com/office/drawing/2014/main" val="4267111768"/>
                    </a:ext>
                  </a:extLst>
                </a:gridCol>
                <a:gridCol w="2158728">
                  <a:extLst>
                    <a:ext uri="{9D8B030D-6E8A-4147-A177-3AD203B41FA5}">
                      <a16:colId xmlns:a16="http://schemas.microsoft.com/office/drawing/2014/main" val="1422734385"/>
                    </a:ext>
                  </a:extLst>
                </a:gridCol>
                <a:gridCol w="1788149">
                  <a:extLst>
                    <a:ext uri="{9D8B030D-6E8A-4147-A177-3AD203B41FA5}">
                      <a16:colId xmlns:a16="http://schemas.microsoft.com/office/drawing/2014/main" val="462140479"/>
                    </a:ext>
                  </a:extLst>
                </a:gridCol>
                <a:gridCol w="1788149">
                  <a:extLst>
                    <a:ext uri="{9D8B030D-6E8A-4147-A177-3AD203B41FA5}">
                      <a16:colId xmlns:a16="http://schemas.microsoft.com/office/drawing/2014/main" val="3680161521"/>
                    </a:ext>
                  </a:extLst>
                </a:gridCol>
              </a:tblGrid>
              <a:tr h="942097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(decimal)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prefix length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Mask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14474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0XXXXXXX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255.0.0.0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76806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128~191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255.255.0.0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631023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C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110XXXXX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192~223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255.255.255.0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87503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0B62DDD-D2BD-5162-DCF0-59AA9BBCCFF6}"/>
              </a:ext>
            </a:extLst>
          </p:cNvPr>
          <p:cNvSpPr/>
          <p:nvPr/>
        </p:nvSpPr>
        <p:spPr>
          <a:xfrm>
            <a:off x="6411817" y="2618839"/>
            <a:ext cx="3580307" cy="3587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72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DB0204-9B3C-416E-8BB4-9A3946E12DEB}"/>
              </a:ext>
            </a:extLst>
          </p:cNvPr>
          <p:cNvSpPr/>
          <p:nvPr/>
        </p:nvSpPr>
        <p:spPr>
          <a:xfrm>
            <a:off x="1563692" y="763517"/>
            <a:ext cx="824937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34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00A25-1B8B-0B28-F663-69D7AAFFC16F}"/>
              </a:ext>
            </a:extLst>
          </p:cNvPr>
          <p:cNvSpPr/>
          <p:nvPr/>
        </p:nvSpPr>
        <p:spPr>
          <a:xfrm>
            <a:off x="1253511" y="2614351"/>
            <a:ext cx="886973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172</a:t>
            </a:r>
            <a:r>
              <a:rPr lang="en-US" altLang="zh-TW" sz="8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.16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F189D8-3D01-DB3C-1956-ABA849552F68}"/>
              </a:ext>
            </a:extLst>
          </p:cNvPr>
          <p:cNvSpPr/>
          <p:nvPr/>
        </p:nvSpPr>
        <p:spPr>
          <a:xfrm>
            <a:off x="943331" y="4465185"/>
            <a:ext cx="94900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8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判斷網段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(A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級為例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3923434" y="2057400"/>
            <a:ext cx="5160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34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/8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65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6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B7CAE-FCA4-A91A-FAAE-4296D966D99D}"/>
              </a:ext>
            </a:extLst>
          </p:cNvPr>
          <p:cNvSpPr/>
          <p:nvPr/>
        </p:nvSpPr>
        <p:spPr>
          <a:xfrm>
            <a:off x="682662" y="499416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D74FD05-45A7-7951-DAC1-2E475638EEFA}"/>
              </a:ext>
            </a:extLst>
          </p:cNvPr>
          <p:cNvSpPr/>
          <p:nvPr/>
        </p:nvSpPr>
        <p:spPr>
          <a:xfrm>
            <a:off x="1560110" y="5663029"/>
            <a:ext cx="11176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8FBCE-54BC-663D-A683-F5C1B8F77D95}"/>
              </a:ext>
            </a:extLst>
          </p:cNvPr>
          <p:cNvSpPr/>
          <p:nvPr/>
        </p:nvSpPr>
        <p:spPr>
          <a:xfrm>
            <a:off x="4579987" y="5663028"/>
            <a:ext cx="806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D6E06-13E8-214C-4655-D273748E6418}"/>
              </a:ext>
            </a:extLst>
          </p:cNvPr>
          <p:cNvSpPr/>
          <p:nvPr/>
        </p:nvSpPr>
        <p:spPr>
          <a:xfrm>
            <a:off x="7499457" y="5663027"/>
            <a:ext cx="806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2810EE-CCFD-898A-4604-CAC101A3FE8C}"/>
              </a:ext>
            </a:extLst>
          </p:cNvPr>
          <p:cNvSpPr/>
          <p:nvPr/>
        </p:nvSpPr>
        <p:spPr>
          <a:xfrm>
            <a:off x="10363842" y="5663026"/>
            <a:ext cx="4956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84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遮罩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(classless)</a:t>
            </a:r>
            <a:b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classless inter-domain </a:t>
            </a:r>
            <a:r>
              <a:rPr lang="en-US" altLang="zh-TW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routing,CIDR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F1F90-EFA5-E953-1646-A34FE75CA240}"/>
              </a:ext>
            </a:extLst>
          </p:cNvPr>
          <p:cNvSpPr/>
          <p:nvPr/>
        </p:nvSpPr>
        <p:spPr>
          <a:xfrm>
            <a:off x="88683" y="2348880"/>
            <a:ext cx="697977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可以自己決定</a:t>
            </a:r>
            <a:r>
              <a:rPr lang="en-US" altLang="zh-TW" sz="4000" b="0" i="0" dirty="0">
                <a:solidFill>
                  <a:srgbClr val="000229"/>
                </a:solidFill>
                <a:effectLst/>
                <a:latin typeface="NeverMind"/>
              </a:rPr>
              <a:t>prefix length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775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version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標示</a:t>
            </a:r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IP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協定版本</a:t>
            </a:r>
            <a:endParaRPr lang="en-US" altLang="zh-TW" sz="4000" b="0" i="0" dirty="0">
              <a:solidFill>
                <a:srgbClr val="620703"/>
              </a:solidFill>
              <a:effectLst/>
              <a:latin typeface="NeverMind Hand"/>
            </a:endParaRPr>
          </a:p>
          <a:p>
            <a:r>
              <a:rPr lang="en-US" altLang="zh-TW" sz="4000" dirty="0">
                <a:solidFill>
                  <a:srgbClr val="FF0000"/>
                </a:solidFill>
                <a:latin typeface="NeverMind Hand"/>
              </a:rPr>
              <a:t>IPv4:0100</a:t>
            </a:r>
          </a:p>
          <a:p>
            <a:r>
              <a:rPr lang="en-US" altLang="zh-TW" sz="4000" dirty="0">
                <a:solidFill>
                  <a:srgbClr val="FF0000"/>
                </a:solidFill>
                <a:latin typeface="NeverMind Hand"/>
              </a:rPr>
              <a:t>IPv6:0110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2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465263"/>
            <a:ext cx="9753600" cy="2403475"/>
          </a:xfrm>
        </p:spPr>
        <p:txBody>
          <a:bodyPr>
            <a:normAutofit/>
          </a:bodyPr>
          <a:lstStyle/>
          <a:p>
            <a:r>
              <a:rPr lang="en-US" altLang="zh-TW" sz="6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Internet Header Length</a:t>
            </a:r>
            <a:endParaRPr lang="zh-TW" altLang="en-US" sz="6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3944938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13204"/>
                </a:solidFill>
                <a:effectLst/>
                <a:latin typeface="NeverMind Hand"/>
              </a:rPr>
              <a:t>標示</a:t>
            </a:r>
            <a:r>
              <a:rPr lang="en-US" altLang="zh-TW" sz="3200" b="0" i="0" dirty="0">
                <a:solidFill>
                  <a:srgbClr val="613204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header</a:t>
            </a:r>
            <a:r>
              <a:rPr lang="zh-TW" altLang="en-US" sz="3200" b="0" i="0" dirty="0">
                <a:solidFill>
                  <a:srgbClr val="613204"/>
                </a:solidFill>
                <a:effectLst/>
                <a:latin typeface="NeverMind Hand"/>
              </a:rPr>
              <a:t>長度</a:t>
            </a:r>
            <a:endParaRPr lang="en-US" altLang="zh-TW" sz="3200" b="0" i="0" dirty="0">
              <a:solidFill>
                <a:srgbClr val="613204"/>
              </a:solidFill>
              <a:effectLst/>
              <a:latin typeface="NeverMind Hand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NeverMind"/>
              </a:rPr>
              <a:t>實際長度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NeverMind"/>
              </a:rPr>
              <a:t>為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IHL</a:t>
            </a:r>
            <a:r>
              <a:rPr lang="zh-TW" altLang="en-US" dirty="0">
                <a:solidFill>
                  <a:srgbClr val="FF0000"/>
                </a:solidFill>
                <a:latin typeface="NeverMind"/>
              </a:rPr>
              <a:t>值*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4 (bits)</a:t>
            </a:r>
            <a:endParaRPr lang="zh-TW" altLang="en-US" dirty="0">
              <a:solidFill>
                <a:srgbClr val="FF0000"/>
              </a:solidFill>
              <a:latin typeface="NeverMind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6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Differentiated Services Code Point</a:t>
            </a:r>
            <a:endParaRPr lang="zh-TW" altLang="en-US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QOS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用，延遲數據的優先度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Explicit Congestion Notification</a:t>
            </a:r>
            <a:endParaRPr lang="zh-TW" altLang="en-US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 允許路由器通知傳送端有擁擠發生，它就會知道該放慢速度傳輸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5B6138-EBC4-50BE-A48B-1216DAD605FA}"/>
              </a:ext>
            </a:extLst>
          </p:cNvPr>
          <p:cNvSpPr/>
          <p:nvPr/>
        </p:nvSpPr>
        <p:spPr>
          <a:xfrm>
            <a:off x="2667319" y="5024735"/>
            <a:ext cx="61715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的傳輸，非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ECT(Non ECN-Capable Transport)</a:t>
            </a: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10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ECT(0)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這個封包是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的開始。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01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ECT(1)</a:t>
            </a: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11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發生擁塞，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CE(Congestion Experienced)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0718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8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otal length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L3 header+ L4 segment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Cambria" panose="02040503050406030204" pitchFamily="18" charset="0"/>
              </a:rPr>
              <a:t>的長度</a:t>
            </a:r>
            <a:endParaRPr lang="zh-TW" altLang="en-US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5B6138-EBC4-50BE-A48B-1216DAD605FA}"/>
              </a:ext>
            </a:extLst>
          </p:cNvPr>
          <p:cNvSpPr/>
          <p:nvPr/>
        </p:nvSpPr>
        <p:spPr>
          <a:xfrm>
            <a:off x="5046674" y="4308638"/>
            <a:ext cx="20986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最小值</a:t>
            </a:r>
            <a: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20(Bytes)</a:t>
            </a:r>
            <a:b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</a:br>
            <a:r>
              <a:rPr lang="zh-TW" altLang="en-US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最大</a:t>
            </a:r>
            <a: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65535(Bytes)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142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Identification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如果資料被切割，用來分辨哪個是同一組的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2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F8C379-1FC6-342C-FF9A-6D0F7C43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7361"/>
            <a:ext cx="12191998" cy="81127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1C2782-D772-BD9C-01DA-A2004F358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0248E8-E406-43F2-ECE3-6A026654FDE9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C1E882-CBF4-3B72-4508-9A3A5C767697}"/>
              </a:ext>
            </a:extLst>
          </p:cNvPr>
          <p:cNvSpPr/>
          <p:nvPr/>
        </p:nvSpPr>
        <p:spPr>
          <a:xfrm>
            <a:off x="4769355" y="2644170"/>
            <a:ext cx="265329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IPv4</a:t>
            </a:r>
            <a:endParaRPr lang="zh-TW" alt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華康少女文字W5" panose="040F0509000000000000" pitchFamily="81" charset="-120"/>
              <a:ea typeface="華康少女文字W5" panose="040F05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51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Flag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表示是否有做分割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C79ED2-19D3-E397-4460-4FC950C5DEE9}"/>
              </a:ext>
            </a:extLst>
          </p:cNvPr>
          <p:cNvSpPr/>
          <p:nvPr/>
        </p:nvSpPr>
        <p:spPr>
          <a:xfrm>
            <a:off x="5267888" y="3889997"/>
            <a:ext cx="1656223" cy="24372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恆為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bit:</a:t>
            </a:r>
          </a:p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5AEEC5-25BB-A9E2-F86B-C8842B057166}"/>
              </a:ext>
            </a:extLst>
          </p:cNvPr>
          <p:cNvSpPr/>
          <p:nvPr/>
        </p:nvSpPr>
        <p:spPr>
          <a:xfrm>
            <a:off x="7575207" y="4934634"/>
            <a:ext cx="24416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應該被切割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這是獨立的封包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769408-DA9F-31D6-9FBB-950C0E71EEAF}"/>
              </a:ext>
            </a:extLst>
          </p:cNvPr>
          <p:cNvSpPr/>
          <p:nvPr/>
        </p:nvSpPr>
        <p:spPr>
          <a:xfrm>
            <a:off x="6751541" y="5680936"/>
            <a:ext cx="39164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完整的封包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分段封包最後一個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還有更多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010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5"/>
                </a:solidFill>
                <a:latin typeface="Consolas" panose="020B0609020204030204" pitchFamily="49" charset="0"/>
              </a:rPr>
              <a:t>F</a:t>
            </a:r>
            <a:r>
              <a:rPr lang="en-US" altLang="zh-TW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ragment offset</a:t>
            </a:r>
            <a:endParaRPr lang="zh-TW" altLang="en-US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讓接收方知道封包原始順序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1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What’s IP(Internet Protocol)?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3" y="2348880"/>
            <a:ext cx="697977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檢視封包位址，根據路由表決定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hop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1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DC1B1AB1-119B-86A0-EF04-35D7E84EA4B4}"/>
              </a:ext>
            </a:extLst>
          </p:cNvPr>
          <p:cNvGrpSpPr/>
          <p:nvPr/>
        </p:nvGrpSpPr>
        <p:grpSpPr>
          <a:xfrm>
            <a:off x="697260" y="3005856"/>
            <a:ext cx="5398740" cy="2557813"/>
            <a:chOff x="12792744" y="-95157"/>
            <a:chExt cx="12000656" cy="5569520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FA5AD06-9E84-F408-AE17-BD01C4787C4E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9E82B73-EFE9-4DAC-F690-CEF5C90A01B0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ACB2C7A2-41A4-140B-8A68-842D2979D4B0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 模型 5">
                    <a:extLst>
                      <a:ext uri="{FF2B5EF4-FFF2-40B4-BE49-F238E27FC236}">
                        <a16:creationId xmlns:a16="http://schemas.microsoft.com/office/drawing/2014/main" id="{2F1EC22C-4E83-1D14-C4F8-4C84521B0F4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55999318"/>
                      </p:ext>
                    </p:extLst>
                  </p:nvPr>
                </p:nvGraphicFramePr>
                <p:xfrm>
                  <a:off x="435348" y="2736725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19" cy="320640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 模型 5">
                    <a:extLst>
                      <a:ext uri="{FF2B5EF4-FFF2-40B4-BE49-F238E27FC236}">
                        <a16:creationId xmlns:a16="http://schemas.microsoft.com/office/drawing/2014/main" id="{2F1EC22C-4E83-1D14-C4F8-4C84521B0F4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07030" y="4010720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7" name="3D 模型 6">
                    <a:extLst>
                      <a:ext uri="{FF2B5EF4-FFF2-40B4-BE49-F238E27FC236}">
                        <a16:creationId xmlns:a16="http://schemas.microsoft.com/office/drawing/2014/main" id="{E537F092-932B-9D53-7281-57783C0C290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71932830"/>
                      </p:ext>
                    </p:extLst>
                  </p:nvPr>
                </p:nvGraphicFramePr>
                <p:xfrm>
                  <a:off x="6600056" y="2703190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19" cy="320640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7" name="3D 模型 6">
                    <a:extLst>
                      <a:ext uri="{FF2B5EF4-FFF2-40B4-BE49-F238E27FC236}">
                        <a16:creationId xmlns:a16="http://schemas.microsoft.com/office/drawing/2014/main" id="{E537F092-932B-9D53-7281-57783C0C290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80350" y="3995319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A847BCE-CCAC-1D41-763A-CE94D1D0059A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11" name="橢圓 10">
                  <a:extLst>
                    <a:ext uri="{FF2B5EF4-FFF2-40B4-BE49-F238E27FC236}">
                      <a16:creationId xmlns:a16="http://schemas.microsoft.com/office/drawing/2014/main" id="{D9B064E7-24EC-010E-059C-D41F7B6562E9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箭號: 向右 11">
                  <a:extLst>
                    <a:ext uri="{FF2B5EF4-FFF2-40B4-BE49-F238E27FC236}">
                      <a16:creationId xmlns:a16="http://schemas.microsoft.com/office/drawing/2014/main" id="{3FEAF2C8-9C29-9513-3BF1-CDBE1E988E0F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箭號: 向右 12">
                  <a:extLst>
                    <a:ext uri="{FF2B5EF4-FFF2-40B4-BE49-F238E27FC236}">
                      <a16:creationId xmlns:a16="http://schemas.microsoft.com/office/drawing/2014/main" id="{693FB806-3025-D89E-1883-3A88125A4C8E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箭號: 向右 13">
                  <a:extLst>
                    <a:ext uri="{FF2B5EF4-FFF2-40B4-BE49-F238E27FC236}">
                      <a16:creationId xmlns:a16="http://schemas.microsoft.com/office/drawing/2014/main" id="{A0A42B93-50C1-C4A0-35CF-2B3B39855868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箭號: 向右 14">
                  <a:extLst>
                    <a:ext uri="{FF2B5EF4-FFF2-40B4-BE49-F238E27FC236}">
                      <a16:creationId xmlns:a16="http://schemas.microsoft.com/office/drawing/2014/main" id="{CF3E43ED-41CE-77FB-BF46-0B7651D08161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865D99F2-BF64-E55A-7DBC-4586B0FBF0E3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53DE692-A383-CE5E-C78F-9683D4BF832A}"/>
              </a:ext>
            </a:extLst>
          </p:cNvPr>
          <p:cNvGrpSpPr/>
          <p:nvPr/>
        </p:nvGrpSpPr>
        <p:grpSpPr>
          <a:xfrm>
            <a:off x="6256232" y="2991342"/>
            <a:ext cx="5398740" cy="2557813"/>
            <a:chOff x="12792744" y="-95157"/>
            <a:chExt cx="12000656" cy="5569520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708D09B9-E1B7-E52F-AE41-3D067475F1B4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55717438-4773-DC0C-A2A9-466168E25963}"/>
                </a:ext>
              </a:extLst>
            </p:cNvPr>
            <p:cNvGrpSpPr/>
            <p:nvPr/>
          </p:nvGrpSpPr>
          <p:grpSpPr>
            <a:xfrm>
              <a:off x="13036747" y="-95157"/>
              <a:ext cx="11756653" cy="5569520"/>
              <a:chOff x="435347" y="548680"/>
              <a:chExt cx="11756653" cy="5569520"/>
            </a:xfrm>
          </p:grpSpPr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46253929-77AD-C870-9E6D-44E23B03D5FA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0" name="3D 模型 19">
                    <a:extLst>
                      <a:ext uri="{FF2B5EF4-FFF2-40B4-BE49-F238E27FC236}">
                        <a16:creationId xmlns:a16="http://schemas.microsoft.com/office/drawing/2014/main" id="{5CE8F87C-C182-DE73-9A25-D5F96474B95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5835935"/>
                      </p:ext>
                    </p:extLst>
                  </p:nvPr>
                </p:nvGraphicFramePr>
                <p:xfrm>
                  <a:off x="435347" y="2736725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19" cy="320640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0" name="3D 模型 19">
                    <a:extLst>
                      <a:ext uri="{FF2B5EF4-FFF2-40B4-BE49-F238E27FC236}">
                        <a16:creationId xmlns:a16="http://schemas.microsoft.com/office/drawing/2014/main" id="{5CE8F87C-C182-DE73-9A25-D5F96474B95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366002" y="3996206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1" name="3D 模型 20">
                    <a:extLst>
                      <a:ext uri="{FF2B5EF4-FFF2-40B4-BE49-F238E27FC236}">
                        <a16:creationId xmlns:a16="http://schemas.microsoft.com/office/drawing/2014/main" id="{1D86BB4F-0140-52A2-A60F-8E583D0A698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92356872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1" name="3D 模型 20">
                    <a:extLst>
                      <a:ext uri="{FF2B5EF4-FFF2-40B4-BE49-F238E27FC236}">
                        <a16:creationId xmlns:a16="http://schemas.microsoft.com/office/drawing/2014/main" id="{1D86BB4F-0140-52A2-A60F-8E583D0A6985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139322" y="3980805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0B266C68-CFDC-359D-939B-0160A1EFD6CB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988BF836-4490-E45B-7F66-439596241F2C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6" name="箭號: 向右 25">
                  <a:extLst>
                    <a:ext uri="{FF2B5EF4-FFF2-40B4-BE49-F238E27FC236}">
                      <a16:creationId xmlns:a16="http://schemas.microsoft.com/office/drawing/2014/main" id="{C629A321-769D-DA8C-87EE-EF85AB841C87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箭號: 向右 26">
                  <a:extLst>
                    <a:ext uri="{FF2B5EF4-FFF2-40B4-BE49-F238E27FC236}">
                      <a16:creationId xmlns:a16="http://schemas.microsoft.com/office/drawing/2014/main" id="{C37482BD-8312-8636-A6C5-7CFD07E5A5E7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箭號: 向右 27">
                  <a:extLst>
                    <a:ext uri="{FF2B5EF4-FFF2-40B4-BE49-F238E27FC236}">
                      <a16:creationId xmlns:a16="http://schemas.microsoft.com/office/drawing/2014/main" id="{8BA0CBDB-89FE-E55B-8EE6-45F764278865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箭號: 向右 28">
                  <a:extLst>
                    <a:ext uri="{FF2B5EF4-FFF2-40B4-BE49-F238E27FC236}">
                      <a16:creationId xmlns:a16="http://schemas.microsoft.com/office/drawing/2014/main" id="{2B1E33DF-AA4B-30DE-B58D-90F7F7F8FE06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31776E95-A7B4-E22E-21FA-C519A706522C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BED77FA1-CC84-761F-AFCC-BCA9C10E065C}"/>
                  </a:ext>
                </a:extLst>
              </p:cNvPr>
              <p:cNvCxnSpPr>
                <a:cxnSpLocks/>
                <a:stCxn id="25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6CA66E-D639-A097-CE5B-48DBFEE764D5}"/>
              </a:ext>
            </a:extLst>
          </p:cNvPr>
          <p:cNvGrpSpPr/>
          <p:nvPr/>
        </p:nvGrpSpPr>
        <p:grpSpPr>
          <a:xfrm>
            <a:off x="5225952" y="1037878"/>
            <a:ext cx="1740095" cy="1740095"/>
            <a:chOff x="6888088" y="4907061"/>
            <a:chExt cx="1339930" cy="1339930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1269516-818D-39A9-C0F7-26E40C6C39A7}"/>
                </a:ext>
              </a:extLst>
            </p:cNvPr>
            <p:cNvSpPr/>
            <p:nvPr/>
          </p:nvSpPr>
          <p:spPr>
            <a:xfrm>
              <a:off x="6888088" y="4907061"/>
              <a:ext cx="1339930" cy="1339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68348196-1B9E-D767-7D42-F7DEA1321BE7}"/>
                </a:ext>
              </a:extLst>
            </p:cNvPr>
            <p:cNvSpPr/>
            <p:nvPr/>
          </p:nvSpPr>
          <p:spPr>
            <a:xfrm rot="5400000">
              <a:off x="7296989" y="581292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箭號: 向右 32">
              <a:extLst>
                <a:ext uri="{FF2B5EF4-FFF2-40B4-BE49-F238E27FC236}">
                  <a16:creationId xmlns:a16="http://schemas.microsoft.com/office/drawing/2014/main" id="{49599A9D-B3A8-3111-F0F8-C278345086B2}"/>
                </a:ext>
              </a:extLst>
            </p:cNvPr>
            <p:cNvSpPr/>
            <p:nvPr/>
          </p:nvSpPr>
          <p:spPr>
            <a:xfrm rot="16200000">
              <a:off x="7297858" y="5178499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箭號: 向右 33">
              <a:extLst>
                <a:ext uri="{FF2B5EF4-FFF2-40B4-BE49-F238E27FC236}">
                  <a16:creationId xmlns:a16="http://schemas.microsoft.com/office/drawing/2014/main" id="{6509E274-C085-4A30-4205-EF5C9147C927}"/>
                </a:ext>
              </a:extLst>
            </p:cNvPr>
            <p:cNvSpPr/>
            <p:nvPr/>
          </p:nvSpPr>
          <p:spPr>
            <a:xfrm rot="10800000">
              <a:off x="6931771" y="5483007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>
              <a:extLst>
                <a:ext uri="{FF2B5EF4-FFF2-40B4-BE49-F238E27FC236}">
                  <a16:creationId xmlns:a16="http://schemas.microsoft.com/office/drawing/2014/main" id="{5B89382D-7E79-5623-9CE5-432D85507D5F}"/>
                </a:ext>
              </a:extLst>
            </p:cNvPr>
            <p:cNvSpPr/>
            <p:nvPr/>
          </p:nvSpPr>
          <p:spPr>
            <a:xfrm>
              <a:off x="7662208" y="547287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A6EFB2F-6EF3-DE78-2085-B0A8C516ADE4}"/>
              </a:ext>
            </a:extLst>
          </p:cNvPr>
          <p:cNvCxnSpPr>
            <a:cxnSpLocks/>
          </p:cNvCxnSpPr>
          <p:nvPr/>
        </p:nvCxnSpPr>
        <p:spPr>
          <a:xfrm>
            <a:off x="3669020" y="3328307"/>
            <a:ext cx="1012735" cy="11326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A2C05FE7-8CF3-A41F-19B6-F24EF508B98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3603915" y="1907926"/>
            <a:ext cx="1622037" cy="11644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8B8AA8-0B72-E9DF-3717-81149B97F35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974492" y="1898486"/>
            <a:ext cx="1938070" cy="10928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50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如何識別網路上的裝置？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3" y="2348880"/>
            <a:ext cx="84596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它在哪個網路上？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(IP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它在該網路的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ID(MAC)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750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6A7DE3-8DD2-E14B-21EB-E1DED2667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8264"/>
            <a:ext cx="12192000" cy="400832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IPv4 header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矩形 4">
            <a:hlinkClick r:id="rId5" action="ppaction://hlinksldjump"/>
            <a:extLst>
              <a:ext uri="{FF2B5EF4-FFF2-40B4-BE49-F238E27FC236}">
                <a16:creationId xmlns:a16="http://schemas.microsoft.com/office/drawing/2014/main" id="{D537CE88-2CF2-3120-4939-C3EB41BF76E8}"/>
              </a:ext>
            </a:extLst>
          </p:cNvPr>
          <p:cNvSpPr/>
          <p:nvPr/>
        </p:nvSpPr>
        <p:spPr>
          <a:xfrm>
            <a:off x="1485900" y="3495675"/>
            <a:ext cx="117157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hlinkClick r:id="rId6" action="ppaction://hlinksldjump"/>
            <a:extLst>
              <a:ext uri="{FF2B5EF4-FFF2-40B4-BE49-F238E27FC236}">
                <a16:creationId xmlns:a16="http://schemas.microsoft.com/office/drawing/2014/main" id="{73728317-710F-6105-5334-56AED490C658}"/>
              </a:ext>
            </a:extLst>
          </p:cNvPr>
          <p:cNvSpPr/>
          <p:nvPr/>
        </p:nvSpPr>
        <p:spPr>
          <a:xfrm>
            <a:off x="3800475" y="3495675"/>
            <a:ext cx="195262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hlinkClick r:id="rId7" action="ppaction://hlinksldjump"/>
            <a:extLst>
              <a:ext uri="{FF2B5EF4-FFF2-40B4-BE49-F238E27FC236}">
                <a16:creationId xmlns:a16="http://schemas.microsoft.com/office/drawing/2014/main" id="{D95E15DA-166D-8B96-ECAB-ABE900C3DC0B}"/>
              </a:ext>
            </a:extLst>
          </p:cNvPr>
          <p:cNvSpPr/>
          <p:nvPr/>
        </p:nvSpPr>
        <p:spPr>
          <a:xfrm>
            <a:off x="6438442" y="3495675"/>
            <a:ext cx="5371639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hlinkClick r:id="rId8" action="ppaction://hlinksldjump"/>
            <a:extLst>
              <a:ext uri="{FF2B5EF4-FFF2-40B4-BE49-F238E27FC236}">
                <a16:creationId xmlns:a16="http://schemas.microsoft.com/office/drawing/2014/main" id="{B9E16156-B894-FADC-F4D3-7CAA116CFE30}"/>
              </a:ext>
            </a:extLst>
          </p:cNvPr>
          <p:cNvSpPr/>
          <p:nvPr/>
        </p:nvSpPr>
        <p:spPr>
          <a:xfrm>
            <a:off x="7425369" y="3819525"/>
            <a:ext cx="4384712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80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IPv4 address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17DEB9-E5AD-5C50-9482-685C6AD17004}"/>
              </a:ext>
            </a:extLst>
          </p:cNvPr>
          <p:cNvSpPr/>
          <p:nvPr/>
        </p:nvSpPr>
        <p:spPr>
          <a:xfrm>
            <a:off x="1119600" y="1766052"/>
            <a:ext cx="94900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95E0FA-B0E0-8F69-4588-B74070D577DA}"/>
              </a:ext>
            </a:extLst>
          </p:cNvPr>
          <p:cNvSpPr/>
          <p:nvPr/>
        </p:nvSpPr>
        <p:spPr>
          <a:xfrm>
            <a:off x="1725307" y="2883694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D57E3F-3CAE-3755-0FEA-E0959226E7B9}"/>
              </a:ext>
            </a:extLst>
          </p:cNvPr>
          <p:cNvSpPr/>
          <p:nvPr/>
        </p:nvSpPr>
        <p:spPr>
          <a:xfrm>
            <a:off x="4030925" y="2874891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96A28E-27A9-4A7E-FF48-80860006E14D}"/>
              </a:ext>
            </a:extLst>
          </p:cNvPr>
          <p:cNvSpPr/>
          <p:nvPr/>
        </p:nvSpPr>
        <p:spPr>
          <a:xfrm>
            <a:off x="6505821" y="2874891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EE1D31-B848-1F50-6606-C11873195259}"/>
              </a:ext>
            </a:extLst>
          </p:cNvPr>
          <p:cNvSpPr/>
          <p:nvPr/>
        </p:nvSpPr>
        <p:spPr>
          <a:xfrm>
            <a:off x="9107476" y="2883694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8D491D-B90B-C2B0-CC2D-D640CC3C3186}"/>
              </a:ext>
            </a:extLst>
          </p:cNvPr>
          <p:cNvSpPr txBox="1"/>
          <p:nvPr/>
        </p:nvSpPr>
        <p:spPr>
          <a:xfrm>
            <a:off x="1410416" y="3633705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11000000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4942D72-8B85-6419-D6E4-4C8370EAD55C}"/>
              </a:ext>
            </a:extLst>
          </p:cNvPr>
          <p:cNvSpPr txBox="1"/>
          <p:nvPr/>
        </p:nvSpPr>
        <p:spPr>
          <a:xfrm>
            <a:off x="3802058" y="3645074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10101000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9404DB0-1B17-3C81-0E1A-54EDB21CFA32}"/>
              </a:ext>
            </a:extLst>
          </p:cNvPr>
          <p:cNvSpPr txBox="1"/>
          <p:nvPr/>
        </p:nvSpPr>
        <p:spPr>
          <a:xfrm>
            <a:off x="6244596" y="3645074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00000001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D1B05C-026D-B283-2134-7638FAA58D40}"/>
              </a:ext>
            </a:extLst>
          </p:cNvPr>
          <p:cNvSpPr txBox="1"/>
          <p:nvPr/>
        </p:nvSpPr>
        <p:spPr>
          <a:xfrm>
            <a:off x="8767458" y="3671221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00000001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99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D40512-4D9F-E469-C72D-FB185909F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66154"/>
              </p:ext>
            </p:extLst>
          </p:nvPr>
        </p:nvGraphicFramePr>
        <p:xfrm>
          <a:off x="1669668" y="483118"/>
          <a:ext cx="9311324" cy="535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166">
                  <a:extLst>
                    <a:ext uri="{9D8B030D-6E8A-4147-A177-3AD203B41FA5}">
                      <a16:colId xmlns:a16="http://schemas.microsoft.com/office/drawing/2014/main" val="2419207064"/>
                    </a:ext>
                  </a:extLst>
                </a:gridCol>
                <a:gridCol w="2213166">
                  <a:extLst>
                    <a:ext uri="{9D8B030D-6E8A-4147-A177-3AD203B41FA5}">
                      <a16:colId xmlns:a16="http://schemas.microsoft.com/office/drawing/2014/main" val="1596567222"/>
                    </a:ext>
                  </a:extLst>
                </a:gridCol>
                <a:gridCol w="2671826">
                  <a:extLst>
                    <a:ext uri="{9D8B030D-6E8A-4147-A177-3AD203B41FA5}">
                      <a16:colId xmlns:a16="http://schemas.microsoft.com/office/drawing/2014/main" val="282952378"/>
                    </a:ext>
                  </a:extLst>
                </a:gridCol>
                <a:gridCol w="2213166">
                  <a:extLst>
                    <a:ext uri="{9D8B030D-6E8A-4147-A177-3AD203B41FA5}">
                      <a16:colId xmlns:a16="http://schemas.microsoft.com/office/drawing/2014/main" val="1689385311"/>
                    </a:ext>
                  </a:extLst>
                </a:gridCol>
              </a:tblGrid>
              <a:tr h="942097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(decimal)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Function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31584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0XXXXXXX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政府機關、國家級研究單位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73428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128~191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學術單位、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ISP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、大企業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254185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C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110XXXXX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192~223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一般企業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267367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1110XXXX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224~239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特殊用途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501048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E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1111XXXX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240~255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77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127.0.0.0~127.255.255.255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74D299-1758-1D0B-47FC-1F5FB724EFF8}"/>
              </a:ext>
            </a:extLst>
          </p:cNvPr>
          <p:cNvSpPr/>
          <p:nvPr/>
        </p:nvSpPr>
        <p:spPr>
          <a:xfrm>
            <a:off x="88683" y="2348880"/>
            <a:ext cx="845963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Loopback address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測試設備自己的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 stack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允許同一台主機的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sever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程式透過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TCP/IP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和自己通訊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5911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734</Words>
  <Application>Microsoft Office PowerPoint</Application>
  <PresentationFormat>寬螢幕</PresentationFormat>
  <Paragraphs>171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4" baseType="lpstr">
      <vt:lpstr>Yu Gothic UI Semibold</vt:lpstr>
      <vt:lpstr>華康少女文字W5</vt:lpstr>
      <vt:lpstr>Calibri Light</vt:lpstr>
      <vt:lpstr>Cambria</vt:lpstr>
      <vt:lpstr>NeverMind</vt:lpstr>
      <vt:lpstr>MS PGothic</vt:lpstr>
      <vt:lpstr>Calibri</vt:lpstr>
      <vt:lpstr>NeverMind Hand</vt:lpstr>
      <vt:lpstr>Arial</vt:lpstr>
      <vt:lpstr>微軟正黑體</vt:lpstr>
      <vt:lpstr>Consolas</vt:lpstr>
      <vt:lpstr>Office 佈景主題</vt:lpstr>
      <vt:lpstr>1_Office 佈景主題</vt:lpstr>
      <vt:lpstr>PowerPoint 簡報</vt:lpstr>
      <vt:lpstr>PowerPoint 簡報</vt:lpstr>
      <vt:lpstr>What’s IP(Internet Protocol)?</vt:lpstr>
      <vt:lpstr>PowerPoint 簡報</vt:lpstr>
      <vt:lpstr>如何識別網路上的裝置？</vt:lpstr>
      <vt:lpstr>PowerPoint 簡報</vt:lpstr>
      <vt:lpstr>PowerPoint 簡報</vt:lpstr>
      <vt:lpstr>PowerPoint 簡報</vt:lpstr>
      <vt:lpstr>PowerPoint 簡報</vt:lpstr>
      <vt:lpstr>遮罩(classful)</vt:lpstr>
      <vt:lpstr>PowerPoint 簡報</vt:lpstr>
      <vt:lpstr>PowerPoint 簡報</vt:lpstr>
      <vt:lpstr>遮罩(classless) classless inter-domain routing,CIDR</vt:lpstr>
      <vt:lpstr>version</vt:lpstr>
      <vt:lpstr>Internet Header Length</vt:lpstr>
      <vt:lpstr>Differentiated Services Code Point</vt:lpstr>
      <vt:lpstr>Explicit Congestion Notification</vt:lpstr>
      <vt:lpstr>Total length</vt:lpstr>
      <vt:lpstr>Identification</vt:lpstr>
      <vt:lpstr>Flag</vt:lpstr>
      <vt:lpstr>Fragment offset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EACH CHEN</dc:creator>
  <cp:lastModifiedBy>EACH CHEN</cp:lastModifiedBy>
  <cp:revision>4</cp:revision>
  <dcterms:created xsi:type="dcterms:W3CDTF">2023-12-18T12:15:31Z</dcterms:created>
  <dcterms:modified xsi:type="dcterms:W3CDTF">2023-12-20T15:03:07Z</dcterms:modified>
</cp:coreProperties>
</file>